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30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9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5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1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9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6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9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8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6" r:id="rId6"/>
    <p:sldLayoutId id="2147483691" r:id="rId7"/>
    <p:sldLayoutId id="2147483692" r:id="rId8"/>
    <p:sldLayoutId id="2147483693" r:id="rId9"/>
    <p:sldLayoutId id="2147483695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4F38F5A3-2B51-A243-BF4E-DDE260284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0" y="10"/>
            <a:ext cx="86685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8F66A-C659-634D-8717-CD70FBBF9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T" sz="4800" dirty="0"/>
              <a:t>Statistics TeamWork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72C39-805A-5A45-BC08-78A942184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T" sz="1100"/>
              <a:t>DOMENICO SARCINA</a:t>
            </a:r>
          </a:p>
          <a:p>
            <a:pPr>
              <a:lnSpc>
                <a:spcPct val="100000"/>
              </a:lnSpc>
            </a:pPr>
            <a:r>
              <a:rPr lang="en-IT" sz="1100"/>
              <a:t>GIUSEPPE NAPOLETANO</a:t>
            </a:r>
          </a:p>
          <a:p>
            <a:pPr>
              <a:lnSpc>
                <a:spcPct val="100000"/>
              </a:lnSpc>
            </a:pPr>
            <a:r>
              <a:rPr lang="en-GB" sz="1100"/>
              <a:t>VALENTÍN STOYANOV TSVETANOV </a:t>
            </a:r>
          </a:p>
          <a:p>
            <a:pPr>
              <a:lnSpc>
                <a:spcPct val="100000"/>
              </a:lnSpc>
            </a:pPr>
            <a:r>
              <a:rPr lang="en-GB" sz="1100"/>
              <a:t>ALEX GAYNETDINOV </a:t>
            </a:r>
          </a:p>
          <a:p>
            <a:pPr>
              <a:lnSpc>
                <a:spcPct val="100000"/>
              </a:lnSpc>
            </a:pPr>
            <a:endParaRPr lang="en-IT" sz="11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17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1D7E-B7A8-AD4B-B5CA-33AC80CD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Inference Statistics – Hypothesis 1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73F2166-C58C-4148-BBEA-F1D06B637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493" y="2615248"/>
            <a:ext cx="5386139" cy="36941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206AC-1482-ED46-80E7-FC3D20671DD5}"/>
              </a:ext>
            </a:extLst>
          </p:cNvPr>
          <p:cNvSpPr txBox="1"/>
          <p:nvPr/>
        </p:nvSpPr>
        <p:spPr>
          <a:xfrm>
            <a:off x="6872288" y="4000639"/>
            <a:ext cx="5014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want to test If the mean of the age of the players is 30 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5511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BAB5-B2E0-C042-B331-D1C580E8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Inference Statistics – Hypothesis 2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69A2B6-26E9-D14A-82D1-5DF326148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43" y="2615248"/>
            <a:ext cx="6490677" cy="36941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4A63F7-6F84-7748-B1A2-85287B4CDD6A}"/>
              </a:ext>
            </a:extLst>
          </p:cNvPr>
          <p:cNvSpPr txBox="1"/>
          <p:nvPr/>
        </p:nvSpPr>
        <p:spPr>
          <a:xfrm>
            <a:off x="7279958" y="3585141"/>
            <a:ext cx="4329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10% of the players have English nationality, 7% are Germans and the remaining 83% have other nationalities. So we have 17,125 players, 10% percent of that are English (1712) 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52567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78133-9065-6548-8A20-24A5D898D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IT" sz="3200"/>
              <a:t>Inference Statistics – Hypothesis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339122-CA52-4760-886B-DAA4E3C60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716" y="808522"/>
            <a:ext cx="6002636" cy="1645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We want to test if the mean of the players age which are English and non-English are the same </a:t>
            </a:r>
            <a:endParaRPr lang="en-GB" sz="1600" dirty="0"/>
          </a:p>
          <a:p>
            <a:pPr marL="0" indent="0" algn="ctr">
              <a:buNone/>
            </a:pP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E22C14-1599-9A4C-88A6-B896E1394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51" y="2734056"/>
            <a:ext cx="11059889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8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uilding, stadium&#10;&#10;Description automatically generated">
            <a:extLst>
              <a:ext uri="{FF2B5EF4-FFF2-40B4-BE49-F238E27FC236}">
                <a16:creationId xmlns:a16="http://schemas.microsoft.com/office/drawing/2014/main" id="{D44BBF54-9737-5C40-A3A4-3A0AB5586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0" r="39948"/>
          <a:stretch/>
        </p:blipFill>
        <p:spPr>
          <a:xfrm>
            <a:off x="-1" y="10"/>
            <a:ext cx="866849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C7797-29D6-9146-A451-C43CF82C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Any questions?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90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CC20B-6B73-B34F-B297-5494F6A2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IT" sz="5200" dirty="0"/>
              <a:t>Dataset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6C51-6FDB-FE45-A7F7-AAAAFC3DC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T" sz="1800" dirty="0"/>
          </a:p>
          <a:p>
            <a:pPr marL="0" indent="0">
              <a:buNone/>
            </a:pPr>
            <a:endParaRPr lang="en-IT" sz="1800" dirty="0"/>
          </a:p>
          <a:p>
            <a:pPr marL="0" indent="0">
              <a:buNone/>
            </a:pPr>
            <a:endParaRPr lang="en-IT" sz="1800" dirty="0"/>
          </a:p>
          <a:p>
            <a:pPr marL="0" indent="0">
              <a:buNone/>
            </a:pPr>
            <a:r>
              <a:rPr lang="en-IT" dirty="0"/>
              <a:t>About players analytics and stats</a:t>
            </a:r>
          </a:p>
          <a:p>
            <a:endParaRPr lang="en-IT" sz="1800" dirty="0"/>
          </a:p>
          <a:p>
            <a:pPr marL="0" indent="0">
              <a:buNone/>
            </a:pPr>
            <a:endParaRPr lang="en-IT" sz="18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130C71E-2BC0-5B48-9BA7-2D787DC57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8" r="3720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88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66BCE-A188-D04E-929A-FCF1ED840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Random Samples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91D0A336-4666-C54C-8EE3-00A0E1140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146262"/>
            <a:ext cx="11420856" cy="4082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C38E1-0B76-F54A-AD74-B5301F3AAB8A}"/>
              </a:ext>
            </a:extLst>
          </p:cNvPr>
          <p:cNvSpPr txBox="1"/>
          <p:nvPr/>
        </p:nvSpPr>
        <p:spPr>
          <a:xfrm>
            <a:off x="2483110" y="1356425"/>
            <a:ext cx="722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b="1" dirty="0"/>
              <a:t>OVERALL DIFFERENCES BETWEEN YOUNG AND OLD PLAYERS</a:t>
            </a:r>
          </a:p>
        </p:txBody>
      </p:sp>
    </p:spTree>
    <p:extLst>
      <p:ext uri="{BB962C8B-B14F-4D97-AF65-F5344CB8AC3E}">
        <p14:creationId xmlns:p14="http://schemas.microsoft.com/office/powerpoint/2010/main" val="45751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78A56-0186-074E-AD83-18D55693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Random Samples - 2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17197E0-F2B9-BD45-A3C8-A119E548F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72" y="2645925"/>
            <a:ext cx="11420856" cy="3083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0FC93-B00E-8546-BF90-F43B7F3E82B1}"/>
              </a:ext>
            </a:extLst>
          </p:cNvPr>
          <p:cNvSpPr txBox="1"/>
          <p:nvPr/>
        </p:nvSpPr>
        <p:spPr>
          <a:xfrm>
            <a:off x="2360492" y="1387203"/>
            <a:ext cx="747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SPEED DIFFERENCES BETWEEN CENTER-BACKS AND LEFT/RIGHT BACKS</a:t>
            </a:r>
          </a:p>
        </p:txBody>
      </p:sp>
    </p:spTree>
    <p:extLst>
      <p:ext uri="{BB962C8B-B14F-4D97-AF65-F5344CB8AC3E}">
        <p14:creationId xmlns:p14="http://schemas.microsoft.com/office/powerpoint/2010/main" val="13039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67950-5F89-2F41-AE3E-750DB22E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Relation Between Variables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C56FA71-7F52-5144-9699-90953041E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58" y="2751560"/>
            <a:ext cx="11097349" cy="2885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A72BE-C001-534C-8C41-740B007B2B55}"/>
              </a:ext>
            </a:extLst>
          </p:cNvPr>
          <p:cNvSpPr txBox="1"/>
          <p:nvPr/>
        </p:nvSpPr>
        <p:spPr>
          <a:xfrm>
            <a:off x="7825747" y="571474"/>
            <a:ext cx="3643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dirty="0"/>
              <a:t>PEARSON’S COEFFICIENT BETWEEN </a:t>
            </a:r>
          </a:p>
          <a:p>
            <a:r>
              <a:rPr lang="en-IT" sz="2000" b="1" dirty="0"/>
              <a:t>THE MAIN 6 STATS</a:t>
            </a:r>
          </a:p>
        </p:txBody>
      </p:sp>
    </p:spTree>
    <p:extLst>
      <p:ext uri="{BB962C8B-B14F-4D97-AF65-F5344CB8AC3E}">
        <p14:creationId xmlns:p14="http://schemas.microsoft.com/office/powerpoint/2010/main" val="127606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7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1D196-A4A3-2449-B0D4-D24F951D4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IT" sz="3600" dirty="0"/>
              <a:t>Relation Between Variables</a:t>
            </a: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48AA39E-1F5E-3648-82A5-D8819C088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" r="-4" b="-4"/>
          <a:stretch/>
        </p:blipFill>
        <p:spPr>
          <a:xfrm>
            <a:off x="429767" y="1721922"/>
            <a:ext cx="3419856" cy="452056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818328-BE67-764F-88DE-0AA3A3C39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5507"/>
          <a:stretch/>
        </p:blipFill>
        <p:spPr>
          <a:xfrm>
            <a:off x="4226837" y="1721922"/>
            <a:ext cx="3420596" cy="4520560"/>
          </a:xfrm>
          <a:prstGeom prst="rect">
            <a:avLst/>
          </a:prstGeom>
        </p:spPr>
      </p:pic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A96E5-71A8-A046-9B8E-5597E4779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348" y="2020824"/>
            <a:ext cx="2956060" cy="395935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IT" sz="1600" dirty="0"/>
              <a:t>Relation between DEFENDING and SHOOTING is low so </a:t>
            </a:r>
            <a:r>
              <a:rPr lang="en-GB" sz="1600" dirty="0"/>
              <a:t>players who are defenders or with mostly defensive characteristics imply that they have few shooting stats and </a:t>
            </a:r>
            <a:r>
              <a:rPr lang="en-GB" sz="1600" dirty="0" err="1"/>
              <a:t>viceversa</a:t>
            </a:r>
            <a:r>
              <a:rPr lang="en-GB" sz="16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  <a:p>
            <a:pPr>
              <a:lnSpc>
                <a:spcPct val="100000"/>
              </a:lnSpc>
            </a:pPr>
            <a:r>
              <a:rPr lang="en-GB" sz="1600" dirty="0"/>
              <a:t>Correlation between PHYSICAL and DRIBBLING is close to 0 (0.024), so we can affirm that the variables are not correlated </a:t>
            </a:r>
          </a:p>
          <a:p>
            <a:pPr>
              <a:lnSpc>
                <a:spcPct val="100000"/>
              </a:lnSpc>
            </a:pPr>
            <a:endParaRPr lang="en-GB" sz="1600" dirty="0"/>
          </a:p>
          <a:p>
            <a:pPr>
              <a:lnSpc>
                <a:spcPct val="100000"/>
              </a:lnSpc>
            </a:pPr>
            <a:endParaRPr lang="en-IT" sz="1600" dirty="0"/>
          </a:p>
        </p:txBody>
      </p:sp>
    </p:spTree>
    <p:extLst>
      <p:ext uri="{BB962C8B-B14F-4D97-AF65-F5344CB8AC3E}">
        <p14:creationId xmlns:p14="http://schemas.microsoft.com/office/powerpoint/2010/main" val="2601233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69CA894-B179-F14E-A7B0-7EB11EF14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" r="12111" b="1"/>
          <a:stretch/>
        </p:blipFill>
        <p:spPr>
          <a:xfrm>
            <a:off x="579264" y="365139"/>
            <a:ext cx="6288262" cy="3063875"/>
          </a:xfrm>
          <a:prstGeom prst="rect">
            <a:avLst/>
          </a:prstGeom>
        </p:spPr>
      </p:pic>
      <p:sp useBgFill="1">
        <p:nvSpPr>
          <p:cNvPr id="41" name="Rectangle 33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FDB8F-7CEA-A94D-9D76-DF1CE2DF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49689"/>
            <a:ext cx="2111122" cy="2105025"/>
          </a:xfrm>
        </p:spPr>
        <p:txBody>
          <a:bodyPr>
            <a:normAutofit/>
          </a:bodyPr>
          <a:lstStyle/>
          <a:p>
            <a:r>
              <a:rPr lang="en-IT" sz="2400"/>
              <a:t>Relation Between Variables</a:t>
            </a: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37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8918" y="4897628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F01E48-E1FC-4101-B3DE-64077242A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563" y="3849688"/>
            <a:ext cx="3315810" cy="21050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sz="1700"/>
          </a:p>
          <a:p>
            <a:pPr marL="0" indent="0">
              <a:buNone/>
            </a:pPr>
            <a:r>
              <a:rPr lang="en-GB" sz="1700"/>
              <a:t>Players who have mostly PASSING characteristics imply that they have high characteristics about DRIBBLING and viceversa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FFC83A6-37A2-C24D-ACFC-B064C87E1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730"/>
          <a:stretch/>
        </p:blipFill>
        <p:spPr>
          <a:xfrm>
            <a:off x="7048500" y="365111"/>
            <a:ext cx="4621006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7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3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15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17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B6874-E9AA-4547-87CB-C16FD92D0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IT" sz="3400"/>
              <a:t>Regression Model</a:t>
            </a:r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E8052E-278E-403C-BDD4-7E84104F3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2400" dirty="0"/>
          </a:p>
          <a:p>
            <a:pPr marL="0" indent="0" algn="ctr">
              <a:buNone/>
            </a:pPr>
            <a:endParaRPr lang="en-GB" sz="2400" dirty="0"/>
          </a:p>
          <a:p>
            <a:pPr marL="0" indent="0" algn="ctr">
              <a:buNone/>
            </a:pPr>
            <a:r>
              <a:rPr lang="en-GB" sz="2400" dirty="0"/>
              <a:t>Both variables may have a direct relationship because whenever “x” grows, “y” also does it and vice versa </a:t>
            </a:r>
            <a:endParaRPr lang="en-GB" sz="16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E2CB3-E177-9D42-B8C6-411092A79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090" y="58293"/>
            <a:ext cx="5991225" cy="289437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054ED5A-0EDD-9740-93D0-89251860C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58" y="3429000"/>
            <a:ext cx="5949142" cy="30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3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03FD3-FB0B-2445-8F2D-88B55B58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T" dirty="0"/>
              <a:t>Linear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5426F65-1B7E-4D40-A667-FFECF02F8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780" y="2499015"/>
            <a:ext cx="7501811" cy="372884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41881-4AEC-8A43-8009-89EF8C31D4D3}"/>
              </a:ext>
            </a:extLst>
          </p:cNvPr>
          <p:cNvSpPr txBox="1"/>
          <p:nvPr/>
        </p:nvSpPr>
        <p:spPr>
          <a:xfrm>
            <a:off x="8265426" y="3209273"/>
            <a:ext cx="3614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There is a relation between the variables, because the coefficient t value is far away from 0 and a small p-value for the intercept and the slope indicates that we can reject the null hypothesis </a:t>
            </a:r>
          </a:p>
          <a:p>
            <a:pPr algn="ctr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127514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272</Words>
  <Application>Microsoft Macintosh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AccentBoxVTI</vt:lpstr>
      <vt:lpstr>Statistics TeamWork</vt:lpstr>
      <vt:lpstr>Dataset</vt:lpstr>
      <vt:lpstr>Random Samples</vt:lpstr>
      <vt:lpstr>Random Samples - 2</vt:lpstr>
      <vt:lpstr>Relation Between Variables</vt:lpstr>
      <vt:lpstr>Relation Between Variables</vt:lpstr>
      <vt:lpstr>Relation Between Variables</vt:lpstr>
      <vt:lpstr>Regression Model</vt:lpstr>
      <vt:lpstr>Linear Model</vt:lpstr>
      <vt:lpstr>Inference Statistics – Hypothesis 1</vt:lpstr>
      <vt:lpstr>Inference Statistics – Hypothesis 2</vt:lpstr>
      <vt:lpstr>Inference Statistics – Hypothesis 3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TeamWork</dc:title>
  <dc:creator>Domenico Sarcina</dc:creator>
  <cp:lastModifiedBy>Domenico Sarcina</cp:lastModifiedBy>
  <cp:revision>1</cp:revision>
  <dcterms:created xsi:type="dcterms:W3CDTF">2021-05-03T18:07:35Z</dcterms:created>
  <dcterms:modified xsi:type="dcterms:W3CDTF">2021-05-03T18:11:15Z</dcterms:modified>
</cp:coreProperties>
</file>